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21383625" cy="302402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F50"/>
    <a:srgbClr val="333F6D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3A3516-2A5D-4541-A4A4-A55926551672}" v="228" dt="2023-10-04T08:37:51.1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53" autoAdjust="0"/>
    <p:restoredTop sz="94660"/>
  </p:normalViewPr>
  <p:slideViewPr>
    <p:cSldViewPr snapToGrid="0">
      <p:cViewPr>
        <p:scale>
          <a:sx n="33" d="100"/>
          <a:sy n="33" d="100"/>
        </p:scale>
        <p:origin x="840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am\Documents\University\Computer%20Science\Honours\StuQuestions%20Project\Diagrams%20and%20Evaluation\Survey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ZA" sz="3200" b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</a:t>
            </a:r>
            <a:r>
              <a:rPr lang="en-ZA" sz="3200" b="1" baseline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Scores Acheived by Each System in the Three Assessed Categories During Human Evaluation</a:t>
            </a:r>
            <a:endParaRPr lang="en-ZA" sz="3200" b="1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>
        <c:manualLayout>
          <c:xMode val="edge"/>
          <c:yMode val="edge"/>
          <c:x val="0.13501104145382836"/>
          <c:y val="9.4651367670059213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Grammatical Correctness</c:v>
          </c:tx>
          <c:spPr>
            <a:solidFill>
              <a:srgbClr val="FFFF00"/>
            </a:solidFill>
            <a:ln w="19050">
              <a:solidFill>
                <a:schemeClr val="tx1"/>
              </a:solidFill>
            </a:ln>
            <a:effectLst/>
          </c:spPr>
          <c:invertIfNegative val="0"/>
          <c:dLbls>
            <c:dLbl>
              <c:idx val="1"/>
              <c:layout>
                <c:manualLayout>
                  <c:x val="-5.2837976609210217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7A6-4B14-9BC1-BBA3E2BF735A}"/>
                </c:ext>
              </c:extLst>
            </c:dLbl>
            <c:dLbl>
              <c:idx val="2"/>
              <c:layout>
                <c:manualLayout>
                  <c:x val="-6.0119673654316372E-3"/>
                  <c:y val="9.108402178270795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A6-4B14-9BC1-BBA3E2BF735A}"/>
                </c:ext>
              </c:extLst>
            </c:dLbl>
            <c:dLbl>
              <c:idx val="3"/>
              <c:layout>
                <c:manualLayout>
                  <c:x val="-4.5089755240737281E-3"/>
                  <c:y val="9.10840217827078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7A6-4B14-9BC1-BBA3E2BF735A}"/>
                </c:ext>
              </c:extLst>
            </c:dLbl>
            <c:dLbl>
              <c:idx val="4"/>
              <c:layout>
                <c:manualLayout>
                  <c:x val="-6.6047470761511811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A6-4B14-9BC1-BBA3E2BF73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'Formatted Data'!$C$169:$C$173</c:f>
              <c:strCache>
                <c:ptCount val="5"/>
                <c:pt idx="0">
                  <c:v>Semantic
System</c:v>
                </c:pt>
                <c:pt idx="1">
                  <c:v>Template
System</c:v>
                </c:pt>
                <c:pt idx="2">
                  <c:v>IR-Small
_T5Base</c:v>
                </c:pt>
                <c:pt idx="3">
                  <c:v>LearningQ
_docT5Query</c:v>
                </c:pt>
                <c:pt idx="4">
                  <c:v>ReadingComp
_docT5Query</c:v>
                </c:pt>
              </c:strCache>
            </c:strRef>
          </c:cat>
          <c:val>
            <c:numRef>
              <c:f>'Formatted Data'!$B$152:$F$152</c:f>
              <c:numCache>
                <c:formatCode>0.00</c:formatCode>
                <c:ptCount val="5"/>
                <c:pt idx="0">
                  <c:v>3.7666666666666666</c:v>
                </c:pt>
                <c:pt idx="1">
                  <c:v>3.5866666666666664</c:v>
                </c:pt>
                <c:pt idx="2">
                  <c:v>3.6866666666666665</c:v>
                </c:pt>
                <c:pt idx="3">
                  <c:v>4.74</c:v>
                </c:pt>
                <c:pt idx="4">
                  <c:v>4.1399999999999997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A6-4B14-9BC1-BBA3E2BF735A}"/>
            </c:ext>
          </c:extLst>
        </c:ser>
        <c:ser>
          <c:idx val="1"/>
          <c:order val="1"/>
          <c:tx>
            <c:v>Logical Sense</c:v>
          </c:tx>
          <c:spPr>
            <a:solidFill>
              <a:srgbClr val="7030A0"/>
            </a:solidFill>
            <a:ln w="19050">
              <a:solidFill>
                <a:schemeClr val="tx1"/>
              </a:solidFill>
            </a:ln>
            <a:effectLst/>
          </c:spPr>
          <c:invertIfNegative val="0"/>
          <c:dLbls>
            <c:dLbl>
              <c:idx val="3"/>
              <c:layout>
                <c:manualLayout>
                  <c:x val="3.0059836827158186E-3"/>
                  <c:y val="9.108402178270795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A6-4B14-9BC1-BBA3E2BF73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'Formatted Data'!$C$169:$C$173</c:f>
              <c:strCache>
                <c:ptCount val="5"/>
                <c:pt idx="0">
                  <c:v>Semantic
System</c:v>
                </c:pt>
                <c:pt idx="1">
                  <c:v>Template
System</c:v>
                </c:pt>
                <c:pt idx="2">
                  <c:v>IR-Small
_T5Base</c:v>
                </c:pt>
                <c:pt idx="3">
                  <c:v>LearningQ
_docT5Query</c:v>
                </c:pt>
                <c:pt idx="4">
                  <c:v>ReadingComp
_docT5Query</c:v>
                </c:pt>
              </c:strCache>
            </c:strRef>
          </c:cat>
          <c:val>
            <c:numRef>
              <c:f>'Formatted Data'!$G$152:$K$152</c:f>
              <c:numCache>
                <c:formatCode>0.00</c:formatCode>
                <c:ptCount val="5"/>
                <c:pt idx="0">
                  <c:v>3.6666666666666665</c:v>
                </c:pt>
                <c:pt idx="1">
                  <c:v>3.9</c:v>
                </c:pt>
                <c:pt idx="2">
                  <c:v>3.66</c:v>
                </c:pt>
                <c:pt idx="3">
                  <c:v>4.753333333333333</c:v>
                </c:pt>
                <c:pt idx="4">
                  <c:v>4.3066666666666666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A6-4B14-9BC1-BBA3E2BF735A}"/>
            </c:ext>
          </c:extLst>
        </c:ser>
        <c:ser>
          <c:idx val="2"/>
          <c:order val="2"/>
          <c:tx>
            <c:v>Relevance</c:v>
          </c:tx>
          <c:spPr>
            <a:solidFill>
              <a:srgbClr val="FF0000"/>
            </a:solidFill>
            <a:ln w="19050">
              <a:solidFill>
                <a:schemeClr val="tx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5.2837976609210217E-3"/>
                  <c:y val="-4.053583191088402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7A6-4B14-9BC1-BBA3E2BF735A}"/>
                </c:ext>
              </c:extLst>
            </c:dLbl>
            <c:dLbl>
              <c:idx val="1"/>
              <c:layout>
                <c:manualLayout>
                  <c:x val="1.5029918413579093E-3"/>
                  <c:y val="9.108402178270767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7A6-4B14-9BC1-BBA3E2BF735A}"/>
                </c:ext>
              </c:extLst>
            </c:dLbl>
            <c:dLbl>
              <c:idx val="3"/>
              <c:layout>
                <c:manualLayout>
                  <c:x val="5.2837976609209254E-3"/>
                  <c:y val="4.422141838284362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7A6-4B14-9BC1-BBA3E2BF735A}"/>
                </c:ext>
              </c:extLst>
            </c:dLbl>
            <c:dLbl>
              <c:idx val="4"/>
              <c:layout>
                <c:manualLayout>
                  <c:x val="3.9628482456907669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B7A6-4B14-9BC1-BBA3E2BF735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2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'Formatted Data'!$C$169:$C$173</c:f>
              <c:strCache>
                <c:ptCount val="5"/>
                <c:pt idx="0">
                  <c:v>Semantic
System</c:v>
                </c:pt>
                <c:pt idx="1">
                  <c:v>Template
System</c:v>
                </c:pt>
                <c:pt idx="2">
                  <c:v>IR-Small
_T5Base</c:v>
                </c:pt>
                <c:pt idx="3">
                  <c:v>LearningQ
_docT5Query</c:v>
                </c:pt>
                <c:pt idx="4">
                  <c:v>ReadingComp
_docT5Query</c:v>
                </c:pt>
              </c:strCache>
            </c:strRef>
          </c:cat>
          <c:val>
            <c:numRef>
              <c:f>'Formatted Data'!$L$152:$P$152</c:f>
              <c:numCache>
                <c:formatCode>0.00</c:formatCode>
                <c:ptCount val="5"/>
                <c:pt idx="0">
                  <c:v>3.5666666666666669</c:v>
                </c:pt>
                <c:pt idx="1">
                  <c:v>3.72</c:v>
                </c:pt>
                <c:pt idx="2">
                  <c:v>3.38</c:v>
                </c:pt>
                <c:pt idx="3">
                  <c:v>3.94</c:v>
                </c:pt>
                <c:pt idx="4">
                  <c:v>3.9333333333333331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B7A6-4B14-9BC1-BBA3E2BF73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17743"/>
        <c:axId val="2014834959"/>
      </c:barChart>
      <c:catAx>
        <c:axId val="16617743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ZA" sz="2800" b="1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System Name</a:t>
                </a:r>
              </a:p>
            </c:rich>
          </c:tx>
          <c:layout>
            <c:manualLayout>
              <c:xMode val="edge"/>
              <c:yMode val="edge"/>
              <c:x val="0.40989443720763685"/>
              <c:y val="0.91680948675249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8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6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14834959"/>
        <c:crosses val="autoZero"/>
        <c:auto val="1"/>
        <c:lblAlgn val="ctr"/>
        <c:lblOffset val="100"/>
        <c:noMultiLvlLbl val="0"/>
      </c:catAx>
      <c:valAx>
        <c:axId val="2014834959"/>
        <c:scaling>
          <c:orientation val="minMax"/>
          <c:max val="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ZA" sz="2800" b="1">
                    <a:solidFill>
                      <a:sysClr val="windowText" lastClr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Mean Score</a:t>
                </a:r>
              </a:p>
            </c:rich>
          </c:tx>
          <c:layout>
            <c:manualLayout>
              <c:xMode val="edge"/>
              <c:yMode val="edge"/>
              <c:x val="9.8787669516847681E-3"/>
              <c:y val="0.367626298248206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661774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6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3772" y="4949049"/>
            <a:ext cx="18176081" cy="10528100"/>
          </a:xfrm>
        </p:spPr>
        <p:txBody>
          <a:bodyPr anchor="b"/>
          <a:lstStyle>
            <a:lvl1pPr algn="ctr"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2953" y="15883154"/>
            <a:ext cx="16037719" cy="7301067"/>
          </a:xfrm>
        </p:spPr>
        <p:txBody>
          <a:bodyPr/>
          <a:lstStyle>
            <a:lvl1pPr marL="0" indent="0" algn="ctr">
              <a:buNone/>
              <a:defRPr sz="5612"/>
            </a:lvl1pPr>
            <a:lvl2pPr marL="1069162" indent="0" algn="ctr">
              <a:buNone/>
              <a:defRPr sz="4677"/>
            </a:lvl2pPr>
            <a:lvl3pPr marL="2138324" indent="0" algn="ctr">
              <a:buNone/>
              <a:defRPr sz="4209"/>
            </a:lvl3pPr>
            <a:lvl4pPr marL="3207487" indent="0" algn="ctr">
              <a:buNone/>
              <a:defRPr sz="3742"/>
            </a:lvl4pPr>
            <a:lvl5pPr marL="4276649" indent="0" algn="ctr">
              <a:buNone/>
              <a:defRPr sz="3742"/>
            </a:lvl5pPr>
            <a:lvl6pPr marL="5345811" indent="0" algn="ctr">
              <a:buNone/>
              <a:defRPr sz="3742"/>
            </a:lvl6pPr>
            <a:lvl7pPr marL="6414973" indent="0" algn="ctr">
              <a:buNone/>
              <a:defRPr sz="3742"/>
            </a:lvl7pPr>
            <a:lvl8pPr marL="7484135" indent="0" algn="ctr">
              <a:buNone/>
              <a:defRPr sz="3742"/>
            </a:lvl8pPr>
            <a:lvl9pPr marL="8553298" indent="0" algn="ctr">
              <a:buNone/>
              <a:defRPr sz="374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814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1621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02658" y="1610015"/>
            <a:ext cx="4610844" cy="2562724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70125" y="1610015"/>
            <a:ext cx="13565237" cy="2562724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79780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17534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988" y="7539080"/>
            <a:ext cx="18443377" cy="12579118"/>
          </a:xfrm>
        </p:spPr>
        <p:txBody>
          <a:bodyPr anchor="b"/>
          <a:lstStyle>
            <a:lvl1pPr>
              <a:defRPr sz="1403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8988" y="20237201"/>
            <a:ext cx="18443377" cy="6615061"/>
          </a:xfrm>
        </p:spPr>
        <p:txBody>
          <a:bodyPr/>
          <a:lstStyle>
            <a:lvl1pPr marL="0" indent="0">
              <a:buNone/>
              <a:defRPr sz="5612">
                <a:solidFill>
                  <a:schemeClr val="tx1"/>
                </a:solidFill>
              </a:defRPr>
            </a:lvl1pPr>
            <a:lvl2pPr marL="1069162" indent="0">
              <a:buNone/>
              <a:defRPr sz="4677">
                <a:solidFill>
                  <a:schemeClr val="tx1">
                    <a:tint val="75000"/>
                  </a:schemeClr>
                </a:solidFill>
              </a:defRPr>
            </a:lvl2pPr>
            <a:lvl3pPr marL="2138324" indent="0">
              <a:buNone/>
              <a:defRPr sz="4209">
                <a:solidFill>
                  <a:schemeClr val="tx1">
                    <a:tint val="75000"/>
                  </a:schemeClr>
                </a:solidFill>
              </a:defRPr>
            </a:lvl3pPr>
            <a:lvl4pPr marL="3207487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4pPr>
            <a:lvl5pPr marL="4276649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5pPr>
            <a:lvl6pPr marL="5345811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6pPr>
            <a:lvl7pPr marL="6414973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7pPr>
            <a:lvl8pPr marL="7484135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8pPr>
            <a:lvl9pPr marL="8553298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23757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0124" y="8050077"/>
            <a:ext cx="9088041" cy="19187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25460" y="8050077"/>
            <a:ext cx="9088041" cy="191871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713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1610022"/>
            <a:ext cx="18443377" cy="584505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2912" y="7413073"/>
            <a:ext cx="9046274" cy="3633032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72912" y="11046105"/>
            <a:ext cx="9046274" cy="162471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825461" y="7413073"/>
            <a:ext cx="9090826" cy="3633032"/>
          </a:xfrm>
        </p:spPr>
        <p:txBody>
          <a:bodyPr anchor="b"/>
          <a:lstStyle>
            <a:lvl1pPr marL="0" indent="0">
              <a:buNone/>
              <a:defRPr sz="5612" b="1"/>
            </a:lvl1pPr>
            <a:lvl2pPr marL="1069162" indent="0">
              <a:buNone/>
              <a:defRPr sz="4677" b="1"/>
            </a:lvl2pPr>
            <a:lvl3pPr marL="2138324" indent="0">
              <a:buNone/>
              <a:defRPr sz="4209" b="1"/>
            </a:lvl3pPr>
            <a:lvl4pPr marL="3207487" indent="0">
              <a:buNone/>
              <a:defRPr sz="3742" b="1"/>
            </a:lvl4pPr>
            <a:lvl5pPr marL="4276649" indent="0">
              <a:buNone/>
              <a:defRPr sz="3742" b="1"/>
            </a:lvl5pPr>
            <a:lvl6pPr marL="5345811" indent="0">
              <a:buNone/>
              <a:defRPr sz="3742" b="1"/>
            </a:lvl6pPr>
            <a:lvl7pPr marL="6414973" indent="0">
              <a:buNone/>
              <a:defRPr sz="3742" b="1"/>
            </a:lvl7pPr>
            <a:lvl8pPr marL="7484135" indent="0">
              <a:buNone/>
              <a:defRPr sz="3742" b="1"/>
            </a:lvl8pPr>
            <a:lvl9pPr marL="8553298" indent="0">
              <a:buNone/>
              <a:defRPr sz="374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825461" y="11046105"/>
            <a:ext cx="9090826" cy="162471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4228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11971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2349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6019"/>
            <a:ext cx="6896776" cy="7056067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0826" y="4354048"/>
            <a:ext cx="10825460" cy="21490205"/>
          </a:xfrm>
        </p:spPr>
        <p:txBody>
          <a:bodyPr/>
          <a:lstStyle>
            <a:lvl1pPr>
              <a:defRPr sz="7483"/>
            </a:lvl1pPr>
            <a:lvl2pPr>
              <a:defRPr sz="6548"/>
            </a:lvl2pPr>
            <a:lvl3pPr>
              <a:defRPr sz="5612"/>
            </a:lvl3pPr>
            <a:lvl4pPr>
              <a:defRPr sz="4677"/>
            </a:lvl4pPr>
            <a:lvl5pPr>
              <a:defRPr sz="4677"/>
            </a:lvl5pPr>
            <a:lvl6pPr>
              <a:defRPr sz="4677"/>
            </a:lvl6pPr>
            <a:lvl7pPr>
              <a:defRPr sz="4677"/>
            </a:lvl7pPr>
            <a:lvl8pPr>
              <a:defRPr sz="4677"/>
            </a:lvl8pPr>
            <a:lvl9pPr>
              <a:defRPr sz="467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72087"/>
            <a:ext cx="6896776" cy="16807162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03347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2909" y="2016019"/>
            <a:ext cx="6896776" cy="7056067"/>
          </a:xfrm>
        </p:spPr>
        <p:txBody>
          <a:bodyPr anchor="b"/>
          <a:lstStyle>
            <a:lvl1pPr>
              <a:defRPr sz="748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090826" y="4354048"/>
            <a:ext cx="10825460" cy="21490205"/>
          </a:xfrm>
        </p:spPr>
        <p:txBody>
          <a:bodyPr anchor="t"/>
          <a:lstStyle>
            <a:lvl1pPr marL="0" indent="0">
              <a:buNone/>
              <a:defRPr sz="7483"/>
            </a:lvl1pPr>
            <a:lvl2pPr marL="1069162" indent="0">
              <a:buNone/>
              <a:defRPr sz="6548"/>
            </a:lvl2pPr>
            <a:lvl3pPr marL="2138324" indent="0">
              <a:buNone/>
              <a:defRPr sz="5612"/>
            </a:lvl3pPr>
            <a:lvl4pPr marL="3207487" indent="0">
              <a:buNone/>
              <a:defRPr sz="4677"/>
            </a:lvl4pPr>
            <a:lvl5pPr marL="4276649" indent="0">
              <a:buNone/>
              <a:defRPr sz="4677"/>
            </a:lvl5pPr>
            <a:lvl6pPr marL="5345811" indent="0">
              <a:buNone/>
              <a:defRPr sz="4677"/>
            </a:lvl6pPr>
            <a:lvl7pPr marL="6414973" indent="0">
              <a:buNone/>
              <a:defRPr sz="4677"/>
            </a:lvl7pPr>
            <a:lvl8pPr marL="7484135" indent="0">
              <a:buNone/>
              <a:defRPr sz="4677"/>
            </a:lvl8pPr>
            <a:lvl9pPr marL="8553298" indent="0">
              <a:buNone/>
              <a:defRPr sz="467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2909" y="9072087"/>
            <a:ext cx="6896776" cy="16807162"/>
          </a:xfrm>
        </p:spPr>
        <p:txBody>
          <a:bodyPr/>
          <a:lstStyle>
            <a:lvl1pPr marL="0" indent="0">
              <a:buNone/>
              <a:defRPr sz="3742"/>
            </a:lvl1pPr>
            <a:lvl2pPr marL="1069162" indent="0">
              <a:buNone/>
              <a:defRPr sz="3274"/>
            </a:lvl2pPr>
            <a:lvl3pPr marL="2138324" indent="0">
              <a:buNone/>
              <a:defRPr sz="2806"/>
            </a:lvl3pPr>
            <a:lvl4pPr marL="3207487" indent="0">
              <a:buNone/>
              <a:defRPr sz="2339"/>
            </a:lvl4pPr>
            <a:lvl5pPr marL="4276649" indent="0">
              <a:buNone/>
              <a:defRPr sz="2339"/>
            </a:lvl5pPr>
            <a:lvl6pPr marL="5345811" indent="0">
              <a:buNone/>
              <a:defRPr sz="2339"/>
            </a:lvl6pPr>
            <a:lvl7pPr marL="6414973" indent="0">
              <a:buNone/>
              <a:defRPr sz="2339"/>
            </a:lvl7pPr>
            <a:lvl8pPr marL="7484135" indent="0">
              <a:buNone/>
              <a:defRPr sz="2339"/>
            </a:lvl8pPr>
            <a:lvl9pPr marL="8553298" indent="0">
              <a:buNone/>
              <a:defRPr sz="233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5663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70124" y="1610022"/>
            <a:ext cx="18443377" cy="5845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0124" y="8050077"/>
            <a:ext cx="18443377" cy="19187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70124" y="28028274"/>
            <a:ext cx="4811316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012DC-26C8-4631-8B62-E071D04DF4B3}" type="datetimeFigureOut">
              <a:rPr lang="en-ZA" smtClean="0"/>
              <a:t>2023/10/13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83326" y="28028274"/>
            <a:ext cx="7216973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102185" y="28028274"/>
            <a:ext cx="4811316" cy="161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88C503-67D3-4643-BA02-BA68D0AAAEB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1409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138324" rtl="0" eaLnBrk="1" latinLnBrk="0" hangingPunct="1">
        <a:lnSpc>
          <a:spcPct val="90000"/>
        </a:lnSpc>
        <a:spcBef>
          <a:spcPct val="0"/>
        </a:spcBef>
        <a:buNone/>
        <a:defRPr sz="10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4581" indent="-534581" algn="l" defTabSz="2138324" rtl="0" eaLnBrk="1" latinLnBrk="0" hangingPunct="1">
        <a:lnSpc>
          <a:spcPct val="90000"/>
        </a:lnSpc>
        <a:spcBef>
          <a:spcPts val="2339"/>
        </a:spcBef>
        <a:buFont typeface="Arial" panose="020B0604020202020204" pitchFamily="34" charset="0"/>
        <a:buChar char="•"/>
        <a:defRPr sz="6548" kern="1200">
          <a:solidFill>
            <a:schemeClr val="tx1"/>
          </a:solidFill>
          <a:latin typeface="+mn-lt"/>
          <a:ea typeface="+mn-ea"/>
          <a:cs typeface="+mn-cs"/>
        </a:defRPr>
      </a:lvl1pPr>
      <a:lvl2pPr marL="1603743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5612" kern="1200">
          <a:solidFill>
            <a:schemeClr val="tx1"/>
          </a:solidFill>
          <a:latin typeface="+mn-lt"/>
          <a:ea typeface="+mn-ea"/>
          <a:cs typeface="+mn-cs"/>
        </a:defRPr>
      </a:lvl2pPr>
      <a:lvl3pPr marL="2672906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677" kern="1200">
          <a:solidFill>
            <a:schemeClr val="tx1"/>
          </a:solidFill>
          <a:latin typeface="+mn-lt"/>
          <a:ea typeface="+mn-ea"/>
          <a:cs typeface="+mn-cs"/>
        </a:defRPr>
      </a:lvl3pPr>
      <a:lvl4pPr marL="3742068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811230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880392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949554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8018717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9087879" indent="-534581" algn="l" defTabSz="2138324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2pPr>
      <a:lvl3pPr marL="2138324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3pPr>
      <a:lvl4pPr marL="3207487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4pPr>
      <a:lvl5pPr marL="4276649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5pPr>
      <a:lvl6pPr marL="5345811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6pPr>
      <a:lvl7pPr marL="6414973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7pPr>
      <a:lvl8pPr marL="7484135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8pPr>
      <a:lvl9pPr marL="8553298" algn="l" defTabSz="2138324" rtl="0" eaLnBrk="1" latinLnBrk="0" hangingPunct="1">
        <a:defRPr sz="42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chart" Target="../charts/chart1.xml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78824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7D186A57-E15F-A308-62A7-D363D7345139}"/>
              </a:ext>
            </a:extLst>
          </p:cNvPr>
          <p:cNvSpPr/>
          <p:nvPr/>
        </p:nvSpPr>
        <p:spPr>
          <a:xfrm>
            <a:off x="0" y="-32712"/>
            <a:ext cx="21383625" cy="266857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E64290-7EAD-D391-C113-8A3BD0512C32}"/>
              </a:ext>
            </a:extLst>
          </p:cNvPr>
          <p:cNvSpPr txBox="1"/>
          <p:nvPr/>
        </p:nvSpPr>
        <p:spPr>
          <a:xfrm>
            <a:off x="-55613" y="246074"/>
            <a:ext cx="21644882" cy="2123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3175">
                  <a:noFill/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Investigating Methods for Automatic Question Generation from Lecture Transcripts</a:t>
            </a:r>
            <a:endParaRPr lang="en-ZA" sz="6600" b="1" dirty="0">
              <a:ln w="3175">
                <a:noFill/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95E0479-96C3-FD00-B467-F61ABD90FA54}"/>
              </a:ext>
            </a:extLst>
          </p:cNvPr>
          <p:cNvGrpSpPr/>
          <p:nvPr/>
        </p:nvGrpSpPr>
        <p:grpSpPr>
          <a:xfrm>
            <a:off x="273135" y="8072325"/>
            <a:ext cx="10322782" cy="9365869"/>
            <a:chOff x="13391477" y="1682127"/>
            <a:chExt cx="10322782" cy="9365869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5B6B931-B989-B944-1626-43773EB42712}"/>
                </a:ext>
              </a:extLst>
            </p:cNvPr>
            <p:cNvSpPr txBox="1"/>
            <p:nvPr/>
          </p:nvSpPr>
          <p:spPr>
            <a:xfrm>
              <a:off x="13391477" y="1691588"/>
              <a:ext cx="10276794" cy="9356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rgbClr val="333F6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Objectives</a:t>
              </a:r>
              <a:endParaRPr lang="en-US" sz="36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Semantic &amp; Template Systems: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Build a Semantic Rule-Based System (Baseline).</a:t>
              </a:r>
            </a:p>
            <a:p>
              <a:pPr marL="914400" lvl="1" indent="-457200">
                <a:buFont typeface="Wingdings" panose="05000000000000000000" pitchFamily="2" charset="2"/>
                <a:buChar char="§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Rules are manually created.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Build an Automatic Template-Based System.</a:t>
              </a:r>
            </a:p>
            <a:p>
              <a:pPr marL="914400" lvl="1" indent="-457200">
                <a:buFont typeface="Wingdings" panose="05000000000000000000" pitchFamily="2" charset="2"/>
                <a:buChar char="§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Automatic template extraction from input questions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Aims to automate the tedious process of template creation while improving coverage and maintaining quality vs manual semantic system.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sz="3600" b="1" dirty="0">
                  <a:latin typeface="Arial" panose="020B0604020202020204" pitchFamily="34" charset="0"/>
                  <a:cs typeface="Arial" panose="020B0604020202020204" pitchFamily="34" charset="0"/>
                </a:rPr>
                <a:t>Neural System:</a:t>
              </a:r>
              <a:endParaRPr lang="en-US" sz="3600" u="sng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Fine-tune t5-base and docT5query on the dataset of lecture transcripts and student questions (Baseline).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Determine if similar performance can be achieved on a smaller dataset.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latin typeface="Arial" panose="020B0604020202020204" pitchFamily="34" charset="0"/>
                  <a:cs typeface="Arial" panose="020B0604020202020204" pitchFamily="34" charset="0"/>
                </a:rPr>
                <a:t>Determine if exposing the models to further question-context pairs can improve the generated questions.</a:t>
              </a: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8" name="Picture 4" descr="Objectives Icons - Free SVG &amp; PNG Objectives Images - Noun Project">
              <a:extLst>
                <a:ext uri="{FF2B5EF4-FFF2-40B4-BE49-F238E27FC236}">
                  <a16:creationId xmlns:a16="http://schemas.microsoft.com/office/drawing/2014/main" id="{67BC1E55-F5C0-BD03-3F71-619204CA6C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16646" y="1682127"/>
              <a:ext cx="1397613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1FCA9B5-041C-4A33-3EE7-030EB6BEA128}"/>
              </a:ext>
            </a:extLst>
          </p:cNvPr>
          <p:cNvSpPr txBox="1"/>
          <p:nvPr/>
        </p:nvSpPr>
        <p:spPr>
          <a:xfrm>
            <a:off x="146475" y="2648573"/>
            <a:ext cx="10535382" cy="288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rgbClr val="333F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Question generation from lecture transcripts is a useful tool to assist lecturers anticipate what questions may be asked and to allow students to learn through inquiry-based learning.</a:t>
            </a:r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54BB39DB-5433-7FD7-C725-08CAD41CE61D}"/>
              </a:ext>
            </a:extLst>
          </p:cNvPr>
          <p:cNvSpPr txBox="1"/>
          <p:nvPr/>
        </p:nvSpPr>
        <p:spPr>
          <a:xfrm>
            <a:off x="146476" y="5575126"/>
            <a:ext cx="1053538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rgbClr val="333F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Statement</a:t>
            </a:r>
            <a:endParaRPr lang="en-US" sz="1000" b="1" dirty="0">
              <a:solidFill>
                <a:srgbClr val="333F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Determining whether high-caliber questions can be generated using a small, high-quality dataset, either through a neural network or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emplate-based system.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43" name="Group 1042">
            <a:extLst>
              <a:ext uri="{FF2B5EF4-FFF2-40B4-BE49-F238E27FC236}">
                <a16:creationId xmlns:a16="http://schemas.microsoft.com/office/drawing/2014/main" id="{85A5DA9F-EFCB-0D48-A332-7C5C22241947}"/>
              </a:ext>
            </a:extLst>
          </p:cNvPr>
          <p:cNvGrpSpPr/>
          <p:nvPr/>
        </p:nvGrpSpPr>
        <p:grpSpPr>
          <a:xfrm>
            <a:off x="1" y="28408498"/>
            <a:ext cx="21390876" cy="1831788"/>
            <a:chOff x="130832" y="27554944"/>
            <a:chExt cx="21130796" cy="2500136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2C53D01-A49D-FE86-F6E1-B3A034C5F101}"/>
                </a:ext>
              </a:extLst>
            </p:cNvPr>
            <p:cNvGrpSpPr/>
            <p:nvPr/>
          </p:nvGrpSpPr>
          <p:grpSpPr>
            <a:xfrm>
              <a:off x="130832" y="27554944"/>
              <a:ext cx="21130796" cy="2500136"/>
              <a:chOff x="130833" y="27609154"/>
              <a:chExt cx="21130796" cy="2426542"/>
            </a:xfrm>
            <a:solidFill>
              <a:srgbClr val="333F50"/>
            </a:solidFill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56338F3-3376-3E08-5052-DA9E160F249B}"/>
                  </a:ext>
                </a:extLst>
              </p:cNvPr>
              <p:cNvSpPr/>
              <p:nvPr/>
            </p:nvSpPr>
            <p:spPr>
              <a:xfrm>
                <a:off x="130833" y="27609154"/>
                <a:ext cx="21130796" cy="242654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ZA"/>
              </a:p>
            </p:txBody>
          </p:sp>
          <p:pic>
            <p:nvPicPr>
              <p:cNvPr id="1032" name="Picture 8" descr="GitLab">
                <a:extLst>
                  <a:ext uri="{FF2B5EF4-FFF2-40B4-BE49-F238E27FC236}">
                    <a16:creationId xmlns:a16="http://schemas.microsoft.com/office/drawing/2014/main" id="{60DC9363-28FD-7B84-E70E-B8D9B4FADC9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036" y="27963493"/>
                <a:ext cx="1440025" cy="1750730"/>
              </a:xfrm>
              <a:prstGeom prst="rect">
                <a:avLst/>
              </a:prstGeom>
              <a:grpFill/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4C762EA-40F8-D6D4-EB89-9697CB34ED41}"/>
                  </a:ext>
                </a:extLst>
              </p:cNvPr>
              <p:cNvSpPr txBox="1"/>
              <p:nvPr/>
            </p:nvSpPr>
            <p:spPr>
              <a:xfrm>
                <a:off x="2947930" y="27894742"/>
                <a:ext cx="4724400" cy="954107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</a:rPr>
                  <a:t>Supervisor</a:t>
                </a:r>
              </a:p>
              <a:p>
                <a:pPr algn="ctr"/>
                <a:r>
                  <a:rPr lang="en-US" sz="2800" dirty="0">
                    <a:solidFill>
                      <a:schemeClr val="bg1"/>
                    </a:solidFill>
                  </a:rPr>
                  <a:t>Dr. Zola Mahlaza</a:t>
                </a:r>
                <a:endParaRPr lang="en-ZA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728458D-9816-A6BF-C8A3-AFF8C4F40CA8}"/>
                  </a:ext>
                </a:extLst>
              </p:cNvPr>
              <p:cNvSpPr txBox="1"/>
              <p:nvPr/>
            </p:nvSpPr>
            <p:spPr>
              <a:xfrm>
                <a:off x="13613642" y="27822218"/>
                <a:ext cx="4724400" cy="138499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bg1"/>
                    </a:solidFill>
                  </a:rPr>
                  <a:t>Project Team</a:t>
                </a:r>
              </a:p>
              <a:p>
                <a:pPr algn="ctr"/>
                <a:r>
                  <a:rPr lang="en-US" sz="2800" dirty="0">
                    <a:solidFill>
                      <a:schemeClr val="bg1"/>
                    </a:solidFill>
                  </a:rPr>
                  <a:t>Liam Talberg</a:t>
                </a:r>
              </a:p>
              <a:p>
                <a:pPr algn="ctr"/>
                <a:r>
                  <a:rPr lang="en-US" sz="2800" dirty="0">
                    <a:solidFill>
                      <a:schemeClr val="bg1"/>
                    </a:solidFill>
                  </a:rPr>
                  <a:t>Adam Vere</a:t>
                </a:r>
                <a:endParaRPr lang="en-ZA" sz="2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C49CDE4-E610-3F5C-EA5C-17E2B681CA6C}"/>
                  </a:ext>
                </a:extLst>
              </p:cNvPr>
              <p:cNvSpPr txBox="1"/>
              <p:nvPr/>
            </p:nvSpPr>
            <p:spPr>
              <a:xfrm>
                <a:off x="7417680" y="27707438"/>
                <a:ext cx="6761278" cy="2079305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University of Cape Town</a:t>
                </a:r>
              </a:p>
              <a:p>
                <a:pPr algn="ctr"/>
                <a:r>
                  <a:rPr lang="en-US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Department of Computer Science </a:t>
                </a:r>
              </a:p>
              <a:p>
                <a:pPr algn="ctr"/>
                <a:r>
                  <a:rPr lang="de-DE" sz="24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Telephone: +27 (0)21 650 2663</a:t>
                </a:r>
                <a:br>
                  <a:rPr lang="de-DE" sz="24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lang="de-DE" sz="2400" b="0" i="0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E-Mail: </a:t>
                </a:r>
                <a:r>
                  <a:rPr lang="de-DE" sz="2400" b="0" i="0" strike="noStrike" dirty="0"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dept@cs.uct.ac.za</a:t>
                </a:r>
                <a:endParaRPr lang="en-ZA" sz="24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048" name="Picture 24" descr="UCT Sectional Title Management course | The Advisory">
              <a:extLst>
                <a:ext uri="{FF2B5EF4-FFF2-40B4-BE49-F238E27FC236}">
                  <a16:creationId xmlns:a16="http://schemas.microsoft.com/office/drawing/2014/main" id="{5B657E03-F890-BBB3-39DF-186D5DE77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306763" y="27852471"/>
              <a:ext cx="1341736" cy="19380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3A0293-2570-E82E-9671-7DDB4FB07241}"/>
              </a:ext>
            </a:extLst>
          </p:cNvPr>
          <p:cNvGrpSpPr/>
          <p:nvPr/>
        </p:nvGrpSpPr>
        <p:grpSpPr>
          <a:xfrm>
            <a:off x="10912137" y="9868043"/>
            <a:ext cx="10515875" cy="2084061"/>
            <a:chOff x="10837670" y="11351434"/>
            <a:chExt cx="10515875" cy="2084061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2432C27-DAC2-1193-E9D0-B875F94197E4}"/>
                </a:ext>
              </a:extLst>
            </p:cNvPr>
            <p:cNvSpPr txBox="1"/>
            <p:nvPr/>
          </p:nvSpPr>
          <p:spPr>
            <a:xfrm>
              <a:off x="10837670" y="11434947"/>
              <a:ext cx="10515875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5000" b="1" dirty="0">
                  <a:solidFill>
                    <a:srgbClr val="333F6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Neural System</a:t>
              </a:r>
            </a:p>
            <a:p>
              <a:pPr algn="ctr"/>
              <a:endParaRPr lang="en-US" sz="1000" b="1" dirty="0">
                <a:solidFill>
                  <a:srgbClr val="333F6D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r>
                <a:rPr lang="en-US" sz="3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Finetune the language model (t5-base) and the pre-trained model (docT5query) on the following datasets:</a:t>
              </a:r>
            </a:p>
          </p:txBody>
        </p:sp>
        <p:pic>
          <p:nvPicPr>
            <p:cNvPr id="1052" name="Picture 28" descr="Neural network Generic Glyph icon">
              <a:extLst>
                <a:ext uri="{FF2B5EF4-FFF2-40B4-BE49-F238E27FC236}">
                  <a16:creationId xmlns:a16="http://schemas.microsoft.com/office/drawing/2014/main" id="{9C7B4190-7131-87AD-2981-99C8BDE65B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03249" y="11351434"/>
              <a:ext cx="958595" cy="95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31B634FA-2215-418E-A9D3-562FB86E9D46}"/>
              </a:ext>
            </a:extLst>
          </p:cNvPr>
          <p:cNvGrpSpPr/>
          <p:nvPr/>
        </p:nvGrpSpPr>
        <p:grpSpPr>
          <a:xfrm>
            <a:off x="10798784" y="2738957"/>
            <a:ext cx="10898360" cy="6849403"/>
            <a:chOff x="113106" y="8362146"/>
            <a:chExt cx="10898360" cy="684940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ACC795E-0C32-14F4-97DB-04ED0369EB7C}"/>
                </a:ext>
              </a:extLst>
            </p:cNvPr>
            <p:cNvGrpSpPr/>
            <p:nvPr/>
          </p:nvGrpSpPr>
          <p:grpSpPr>
            <a:xfrm>
              <a:off x="113106" y="8362146"/>
              <a:ext cx="10898360" cy="6849403"/>
              <a:chOff x="113106" y="8362146"/>
              <a:chExt cx="10898360" cy="6849403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AB97919-3536-E026-E900-20BA1F864F6B}"/>
                  </a:ext>
                </a:extLst>
              </p:cNvPr>
              <p:cNvSpPr txBox="1"/>
              <p:nvPr/>
            </p:nvSpPr>
            <p:spPr>
              <a:xfrm>
                <a:off x="113106" y="8362146"/>
                <a:ext cx="9971416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5000" b="1" dirty="0">
                    <a:solidFill>
                      <a:srgbClr val="333F6D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Semantic &amp; Template Systems</a:t>
                </a:r>
                <a:endParaRPr lang="en-ZA" sz="5000" b="1" dirty="0">
                  <a:solidFill>
                    <a:srgbClr val="333F6D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C40A25B6-7BC2-3793-8070-B5E57BB9FFC5}"/>
                  </a:ext>
                </a:extLst>
              </p:cNvPr>
              <p:cNvGrpSpPr/>
              <p:nvPr/>
            </p:nvGrpSpPr>
            <p:grpSpPr>
              <a:xfrm>
                <a:off x="349027" y="9373827"/>
                <a:ext cx="10662439" cy="5837722"/>
                <a:chOff x="515659" y="12052389"/>
                <a:chExt cx="10662439" cy="5665883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4299FDC2-967F-6A7F-7ECE-3C98B22A2D61}"/>
                    </a:ext>
                  </a:extLst>
                </p:cNvPr>
                <p:cNvGrpSpPr/>
                <p:nvPr/>
              </p:nvGrpSpPr>
              <p:grpSpPr>
                <a:xfrm>
                  <a:off x="515659" y="12078570"/>
                  <a:ext cx="3378914" cy="5294111"/>
                  <a:chOff x="714070" y="11642408"/>
                  <a:chExt cx="3623095" cy="5535658"/>
                </a:xfrm>
              </p:grpSpPr>
              <p:sp>
                <p:nvSpPr>
                  <p:cNvPr id="4" name="Rectangle 3">
                    <a:extLst>
                      <a:ext uri="{FF2B5EF4-FFF2-40B4-BE49-F238E27FC236}">
                        <a16:creationId xmlns:a16="http://schemas.microsoft.com/office/drawing/2014/main" id="{A2AC4155-E9D7-009E-EDE5-32187D636397}"/>
                      </a:ext>
                    </a:extLst>
                  </p:cNvPr>
                  <p:cNvSpPr/>
                  <p:nvPr/>
                </p:nvSpPr>
                <p:spPr>
                  <a:xfrm>
                    <a:off x="714070" y="11642408"/>
                    <a:ext cx="3623095" cy="1527170"/>
                  </a:xfrm>
                  <a:prstGeom prst="rect">
                    <a:avLst/>
                  </a:prstGeom>
                  <a:solidFill>
                    <a:srgbClr val="333F6D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3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Transcript Pre-Processing</a:t>
                    </a:r>
                    <a:endParaRPr lang="en-ZA" sz="3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" name="Rectangle 4">
                    <a:extLst>
                      <a:ext uri="{FF2B5EF4-FFF2-40B4-BE49-F238E27FC236}">
                        <a16:creationId xmlns:a16="http://schemas.microsoft.com/office/drawing/2014/main" id="{5758EDA5-963A-5BAB-D900-096668290D74}"/>
                      </a:ext>
                    </a:extLst>
                  </p:cNvPr>
                  <p:cNvSpPr/>
                  <p:nvPr/>
                </p:nvSpPr>
                <p:spPr>
                  <a:xfrm>
                    <a:off x="714070" y="13680738"/>
                    <a:ext cx="3623095" cy="1496533"/>
                  </a:xfrm>
                  <a:prstGeom prst="rect">
                    <a:avLst/>
                  </a:prstGeom>
                  <a:solidFill>
                    <a:srgbClr val="333F6D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3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Match to Rules/Templates</a:t>
                    </a:r>
                    <a:endParaRPr lang="en-ZA" sz="3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" name="Rectangle 5">
                    <a:extLst>
                      <a:ext uri="{FF2B5EF4-FFF2-40B4-BE49-F238E27FC236}">
                        <a16:creationId xmlns:a16="http://schemas.microsoft.com/office/drawing/2014/main" id="{B2261E3D-2B39-E75C-08D6-F7C288B1D40F}"/>
                      </a:ext>
                    </a:extLst>
                  </p:cNvPr>
                  <p:cNvSpPr/>
                  <p:nvPr/>
                </p:nvSpPr>
                <p:spPr>
                  <a:xfrm>
                    <a:off x="714070" y="15723909"/>
                    <a:ext cx="3623095" cy="1454157"/>
                  </a:xfrm>
                  <a:prstGeom prst="rect">
                    <a:avLst/>
                  </a:prstGeom>
                  <a:solidFill>
                    <a:srgbClr val="333F6D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32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Output Questions</a:t>
                    </a:r>
                    <a:endParaRPr lang="en-ZA" sz="32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8" name="Straight Arrow Connector 7">
                    <a:extLst>
                      <a:ext uri="{FF2B5EF4-FFF2-40B4-BE49-F238E27FC236}">
                        <a16:creationId xmlns:a16="http://schemas.microsoft.com/office/drawing/2014/main" id="{14867171-7AB2-55C9-51B8-FF2AD89BCE09}"/>
                      </a:ext>
                    </a:extLst>
                  </p:cNvPr>
                  <p:cNvCxnSpPr>
                    <a:cxnSpLocks/>
                    <a:stCxn id="4" idx="2"/>
                    <a:endCxn id="5" idx="0"/>
                  </p:cNvCxnSpPr>
                  <p:nvPr/>
                </p:nvCxnSpPr>
                <p:spPr>
                  <a:xfrm>
                    <a:off x="2525618" y="13169578"/>
                    <a:ext cx="0" cy="511160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Arrow Connector 8">
                    <a:extLst>
                      <a:ext uri="{FF2B5EF4-FFF2-40B4-BE49-F238E27FC236}">
                        <a16:creationId xmlns:a16="http://schemas.microsoft.com/office/drawing/2014/main" id="{CC6CD203-7EEB-36C3-4FBE-76BAD7220C8B}"/>
                      </a:ext>
                    </a:extLst>
                  </p:cNvPr>
                  <p:cNvCxnSpPr>
                    <a:cxnSpLocks/>
                    <a:stCxn id="5" idx="2"/>
                    <a:endCxn id="6" idx="0"/>
                  </p:cNvCxnSpPr>
                  <p:nvPr/>
                </p:nvCxnSpPr>
                <p:spPr>
                  <a:xfrm>
                    <a:off x="2525618" y="15177272"/>
                    <a:ext cx="0" cy="546637"/>
                  </a:xfrm>
                  <a:prstGeom prst="straightConnector1">
                    <a:avLst/>
                  </a:prstGeom>
                  <a:ln w="762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8AFBDE7A-D6CB-DD70-AFFD-ECEEBD9D9444}"/>
                    </a:ext>
                  </a:extLst>
                </p:cNvPr>
                <p:cNvSpPr txBox="1"/>
                <p:nvPr/>
              </p:nvSpPr>
              <p:spPr>
                <a:xfrm>
                  <a:off x="3983061" y="12052389"/>
                  <a:ext cx="6797718" cy="15234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b="0" i="0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Contractions are expanded and the transcript is segmented into sentences.</a:t>
                  </a:r>
                  <a:endParaRPr lang="en-ZA" sz="3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E269E62E-0EC0-B3C1-80A8-C20AFF958408}"/>
                    </a:ext>
                  </a:extLst>
                </p:cNvPr>
                <p:cNvSpPr txBox="1"/>
                <p:nvPr/>
              </p:nvSpPr>
              <p:spPr>
                <a:xfrm>
                  <a:off x="3983061" y="13933236"/>
                  <a:ext cx="6959749" cy="15234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</a:t>
                  </a:r>
                  <a:r>
                    <a:rPr lang="en-US" sz="3200" b="0" i="0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entences undergo semantic role labelling (SRL)</a:t>
                  </a:r>
                  <a:r>
                    <a:rPr lang="en-US" sz="3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. I</a:t>
                  </a:r>
                  <a:r>
                    <a:rPr lang="en-US" sz="3200" b="0" i="0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dentified tags are matched to the Rules/Templates.</a:t>
                  </a:r>
                  <a:endParaRPr lang="en-ZA" sz="3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E17BE356-BE84-F0E6-896E-E680273919AC}"/>
                    </a:ext>
                  </a:extLst>
                </p:cNvPr>
                <p:cNvSpPr txBox="1"/>
                <p:nvPr/>
              </p:nvSpPr>
              <p:spPr>
                <a:xfrm>
                  <a:off x="4012558" y="15716869"/>
                  <a:ext cx="7165540" cy="20014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3200" b="0" i="0" dirty="0">
                      <a:effectLst/>
                      <a:latin typeface="Arial" panose="020B0604020202020204" pitchFamily="34" charset="0"/>
                      <a:cs typeface="Arial" panose="020B0604020202020204" pitchFamily="34" charset="0"/>
                    </a:rPr>
                    <a:t>Sentence: The boy kicks the ball.</a:t>
                  </a:r>
                </a:p>
                <a:p>
                  <a:r>
                    <a:rPr lang="en-US" sz="3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SRL Tags: &lt;arg0&gt; &lt;V&gt; &lt;arg1&gt;.</a:t>
                  </a:r>
                </a:p>
                <a:p>
                  <a:r>
                    <a:rPr lang="en-US" sz="3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Template: Who &lt;V&gt; &lt;arg1&gt;?</a:t>
                  </a:r>
                </a:p>
                <a:p>
                  <a:r>
                    <a:rPr lang="en-US" sz="3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Question: Who kicks the ball?</a:t>
                  </a:r>
                  <a:endParaRPr lang="en-ZA" sz="3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1059" name="Picture 1058" descr="A black question mark in a circle&#10;&#10;Description automatically generated">
              <a:extLst>
                <a:ext uri="{FF2B5EF4-FFF2-40B4-BE49-F238E27FC236}">
                  <a16:creationId xmlns:a16="http://schemas.microsoft.com/office/drawing/2014/main" id="{BE9F8EDB-3011-1D4D-D3AE-37FC8D2F6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6573" y="8413073"/>
              <a:ext cx="720000" cy="720000"/>
            </a:xfrm>
            <a:prstGeom prst="rect">
              <a:avLst/>
            </a:prstGeom>
          </p:spPr>
        </p:pic>
      </p:grpSp>
      <p:pic>
        <p:nvPicPr>
          <p:cNvPr id="1063" name="Picture 38" descr="Conclusion Icons - Free SVG &amp; PNG Conclusion Images - Noun Project">
            <a:extLst>
              <a:ext uri="{FF2B5EF4-FFF2-40B4-BE49-F238E27FC236}">
                <a16:creationId xmlns:a16="http://schemas.microsoft.com/office/drawing/2014/main" id="{04B9F7A0-66A5-EEEB-AB82-21D0034613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020" y="24612714"/>
            <a:ext cx="924183" cy="924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929EC2FE-B9FF-B5D4-85A6-6D694BE6422B}"/>
              </a:ext>
            </a:extLst>
          </p:cNvPr>
          <p:cNvSpPr txBox="1"/>
          <p:nvPr/>
        </p:nvSpPr>
        <p:spPr>
          <a:xfrm>
            <a:off x="127285" y="25327090"/>
            <a:ext cx="1352147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Template-based system matched the output quality of the semantic system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with improved coverage.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IR-Small_T5Base performed worse than the docT5Query baseline.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Training on LearningQ enhanced performance relative to the baseline.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Both approaches generated high-quality questions with the LearningQ neural model being </a:t>
            </a:r>
            <a:r>
              <a:rPr lang="en-US" sz="3200" b="0" i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favoured</a:t>
            </a:r>
            <a:r>
              <a:rPr lang="en-US" sz="32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by survey participants.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67" name="Straight Connector 1066">
            <a:extLst>
              <a:ext uri="{FF2B5EF4-FFF2-40B4-BE49-F238E27FC236}">
                <a16:creationId xmlns:a16="http://schemas.microsoft.com/office/drawing/2014/main" id="{D1381E9A-DA5A-BD71-EE68-979F0C3979CB}"/>
              </a:ext>
            </a:extLst>
          </p:cNvPr>
          <p:cNvCxnSpPr>
            <a:cxnSpLocks/>
            <a:stCxn id="34" idx="0"/>
            <a:endCxn id="28" idx="2"/>
          </p:cNvCxnSpPr>
          <p:nvPr/>
        </p:nvCxnSpPr>
        <p:spPr>
          <a:xfrm flipH="1" flipV="1">
            <a:off x="10691813" y="2635865"/>
            <a:ext cx="12308" cy="14243129"/>
          </a:xfrm>
          <a:prstGeom prst="line">
            <a:avLst/>
          </a:prstGeom>
          <a:ln w="76200">
            <a:solidFill>
              <a:srgbClr val="333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4" name="Straight Connector 1073">
            <a:extLst>
              <a:ext uri="{FF2B5EF4-FFF2-40B4-BE49-F238E27FC236}">
                <a16:creationId xmlns:a16="http://schemas.microsoft.com/office/drawing/2014/main" id="{49E5AFE3-34BB-F713-F284-12247BB17506}"/>
              </a:ext>
            </a:extLst>
          </p:cNvPr>
          <p:cNvCxnSpPr>
            <a:cxnSpLocks/>
          </p:cNvCxnSpPr>
          <p:nvPr/>
        </p:nvCxnSpPr>
        <p:spPr>
          <a:xfrm>
            <a:off x="0" y="5567517"/>
            <a:ext cx="10681857" cy="0"/>
          </a:xfrm>
          <a:prstGeom prst="line">
            <a:avLst/>
          </a:prstGeom>
          <a:ln w="76200">
            <a:solidFill>
              <a:srgbClr val="333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5" name="Straight Connector 1074">
            <a:extLst>
              <a:ext uri="{FF2B5EF4-FFF2-40B4-BE49-F238E27FC236}">
                <a16:creationId xmlns:a16="http://schemas.microsoft.com/office/drawing/2014/main" id="{CB2A001C-8466-CBFE-0343-B225B5AA6D50}"/>
              </a:ext>
            </a:extLst>
          </p:cNvPr>
          <p:cNvCxnSpPr>
            <a:cxnSpLocks/>
          </p:cNvCxnSpPr>
          <p:nvPr/>
        </p:nvCxnSpPr>
        <p:spPr>
          <a:xfrm>
            <a:off x="0" y="8057534"/>
            <a:ext cx="10686772" cy="0"/>
          </a:xfrm>
          <a:prstGeom prst="line">
            <a:avLst/>
          </a:prstGeom>
          <a:ln w="76200">
            <a:solidFill>
              <a:srgbClr val="333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6" name="Straight Connector 1075">
            <a:extLst>
              <a:ext uri="{FF2B5EF4-FFF2-40B4-BE49-F238E27FC236}">
                <a16:creationId xmlns:a16="http://schemas.microsoft.com/office/drawing/2014/main" id="{F0694A95-AB4B-E5BB-682F-49CCAAC5092F}"/>
              </a:ext>
            </a:extLst>
          </p:cNvPr>
          <p:cNvCxnSpPr>
            <a:cxnSpLocks/>
          </p:cNvCxnSpPr>
          <p:nvPr/>
        </p:nvCxnSpPr>
        <p:spPr>
          <a:xfrm>
            <a:off x="10698466" y="9741629"/>
            <a:ext cx="10685159" cy="0"/>
          </a:xfrm>
          <a:prstGeom prst="line">
            <a:avLst/>
          </a:prstGeom>
          <a:ln w="76200">
            <a:solidFill>
              <a:srgbClr val="333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79" name="Picture 1078" descr="A black rectangle with white lines&#10;&#10;Description automatically generated">
            <a:extLst>
              <a:ext uri="{FF2B5EF4-FFF2-40B4-BE49-F238E27FC236}">
                <a16:creationId xmlns:a16="http://schemas.microsoft.com/office/drawing/2014/main" id="{474F5A81-9FDC-A438-EBBB-27C74124AE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224" y="2710819"/>
            <a:ext cx="720000" cy="72000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03DC7F2-E551-E18F-D756-709A0DD27914}"/>
              </a:ext>
            </a:extLst>
          </p:cNvPr>
          <p:cNvSpPr/>
          <p:nvPr/>
        </p:nvSpPr>
        <p:spPr>
          <a:xfrm>
            <a:off x="12121" y="16878994"/>
            <a:ext cx="21384000" cy="7635467"/>
          </a:xfrm>
          <a:prstGeom prst="rect">
            <a:avLst/>
          </a:prstGeom>
          <a:solidFill>
            <a:srgbClr val="333F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FB8AFA-65C9-05D5-0748-EAF0B701BB75}"/>
              </a:ext>
            </a:extLst>
          </p:cNvPr>
          <p:cNvSpPr txBox="1"/>
          <p:nvPr/>
        </p:nvSpPr>
        <p:spPr>
          <a:xfrm>
            <a:off x="8493948" y="16936990"/>
            <a:ext cx="2746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endParaRPr lang="en-ZA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62" name="Picture 1061" descr="A white line on a black background&#10;&#10;Description automatically generated">
            <a:extLst>
              <a:ext uri="{FF2B5EF4-FFF2-40B4-BE49-F238E27FC236}">
                <a16:creationId xmlns:a16="http://schemas.microsoft.com/office/drawing/2014/main" id="{03B17FA5-6F15-2C98-A3F2-A74710484C8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2682" y="17012673"/>
            <a:ext cx="720479" cy="818885"/>
          </a:xfrm>
          <a:prstGeom prst="rect">
            <a:avLst/>
          </a:prstGeom>
        </p:spPr>
      </p:pic>
      <p:graphicFrame>
        <p:nvGraphicFramePr>
          <p:cNvPr id="1080" name="Chart 1079">
            <a:extLst>
              <a:ext uri="{FF2B5EF4-FFF2-40B4-BE49-F238E27FC236}">
                <a16:creationId xmlns:a16="http://schemas.microsoft.com/office/drawing/2014/main" id="{4827A047-150F-4284-BDAD-D447191FC4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3069351"/>
              </p:ext>
            </p:extLst>
          </p:nvPr>
        </p:nvGraphicFramePr>
        <p:xfrm>
          <a:off x="7022153" y="17935972"/>
          <a:ext cx="14141441" cy="63311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085" name="TextBox 1084">
            <a:extLst>
              <a:ext uri="{FF2B5EF4-FFF2-40B4-BE49-F238E27FC236}">
                <a16:creationId xmlns:a16="http://schemas.microsoft.com/office/drawing/2014/main" id="{9549B397-C1C9-D766-0FBD-A4D60DE373B7}"/>
              </a:ext>
            </a:extLst>
          </p:cNvPr>
          <p:cNvSpPr txBox="1"/>
          <p:nvPr/>
        </p:nvSpPr>
        <p:spPr>
          <a:xfrm>
            <a:off x="387415" y="17931626"/>
            <a:ext cx="6537406" cy="60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 Procedure:</a:t>
            </a:r>
          </a:p>
          <a:p>
            <a:endParaRPr lang="en-US" sz="200" b="1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 quality was assessed using an online survey.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15 participants received 10 contexts, each accompanied by 5 questions generated by the different systems.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were scored (1-5) in the following 3 categories: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Grammatical Correctness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Logical Sense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Relevance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2CE720F-94C2-4728-DD2E-EBAF6F77D0F9}"/>
              </a:ext>
            </a:extLst>
          </p:cNvPr>
          <p:cNvSpPr txBox="1"/>
          <p:nvPr/>
        </p:nvSpPr>
        <p:spPr>
          <a:xfrm>
            <a:off x="4441769" y="24584161"/>
            <a:ext cx="40521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33F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  <a:endParaRPr lang="en-ZA" sz="5000" b="1" dirty="0">
              <a:solidFill>
                <a:srgbClr val="333F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64ED8515-2150-2ED6-8E52-6D4DA322BCE5}"/>
              </a:ext>
            </a:extLst>
          </p:cNvPr>
          <p:cNvCxnSpPr>
            <a:cxnSpLocks/>
          </p:cNvCxnSpPr>
          <p:nvPr/>
        </p:nvCxnSpPr>
        <p:spPr>
          <a:xfrm flipH="1">
            <a:off x="13723320" y="24514461"/>
            <a:ext cx="18486" cy="3894037"/>
          </a:xfrm>
          <a:prstGeom prst="line">
            <a:avLst/>
          </a:prstGeom>
          <a:ln w="76200">
            <a:solidFill>
              <a:srgbClr val="333F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4E259C9-6947-F005-C252-6344CECC7F4C}"/>
              </a:ext>
            </a:extLst>
          </p:cNvPr>
          <p:cNvSpPr txBox="1"/>
          <p:nvPr/>
        </p:nvSpPr>
        <p:spPr>
          <a:xfrm>
            <a:off x="15727342" y="24721418"/>
            <a:ext cx="405217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b="1" dirty="0">
                <a:solidFill>
                  <a:srgbClr val="333F6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  <a:endParaRPr lang="en-ZA" sz="5000" b="1" dirty="0">
              <a:solidFill>
                <a:srgbClr val="333F6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16BB2A2-835B-8EEE-B46A-5C6274F01276}"/>
              </a:ext>
            </a:extLst>
          </p:cNvPr>
          <p:cNvSpPr txBox="1"/>
          <p:nvPr/>
        </p:nvSpPr>
        <p:spPr>
          <a:xfrm>
            <a:off x="13807534" y="25562166"/>
            <a:ext cx="76267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Template: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Introduce a </a:t>
            </a:r>
            <a:r>
              <a:rPr lang="en-ZA" sz="3200" dirty="0">
                <a:latin typeface="Arial" panose="020B0604020202020204" pitchFamily="34" charset="0"/>
                <a:cs typeface="Arial" panose="020B0604020202020204" pitchFamily="34" charset="0"/>
              </a:rPr>
              <a:t>categorisation system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enable better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logically linking of</a:t>
            </a:r>
            <a:r>
              <a:rPr lang="en-US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templates and sentences.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Neural: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Experiment with word embeddings and linguistic features.</a:t>
            </a:r>
            <a:endParaRPr lang="en-US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FD71A7B2-626B-7D2A-26E2-0D9D7877571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838" y="5703565"/>
            <a:ext cx="685029" cy="756000"/>
          </a:xfrm>
          <a:prstGeom prst="rect">
            <a:avLst/>
          </a:prstGeom>
        </p:spPr>
      </p:pic>
      <p:pic>
        <p:nvPicPr>
          <p:cNvPr id="60" name="Picture 40" descr="future work Icon - Free PNG &amp; SVG 3173895 - Noun Project">
            <a:extLst>
              <a:ext uri="{FF2B5EF4-FFF2-40B4-BE49-F238E27FC236}">
                <a16:creationId xmlns:a16="http://schemas.microsoft.com/office/drawing/2014/main" id="{922BD6C7-D32F-EF9B-4C28-9D9142C62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2047" y="24702061"/>
            <a:ext cx="758840" cy="75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9" name="Group 1038">
            <a:extLst>
              <a:ext uri="{FF2B5EF4-FFF2-40B4-BE49-F238E27FC236}">
                <a16:creationId xmlns:a16="http://schemas.microsoft.com/office/drawing/2014/main" id="{6FC2A266-B124-7600-76E1-8FF21D69886A}"/>
              </a:ext>
            </a:extLst>
          </p:cNvPr>
          <p:cNvGrpSpPr/>
          <p:nvPr/>
        </p:nvGrpSpPr>
        <p:grpSpPr>
          <a:xfrm>
            <a:off x="11041006" y="12187357"/>
            <a:ext cx="3240000" cy="4321269"/>
            <a:chOff x="11110314" y="12262770"/>
            <a:chExt cx="3240000" cy="4321269"/>
          </a:xfrm>
          <a:solidFill>
            <a:srgbClr val="333F6D"/>
          </a:solidFill>
        </p:grpSpPr>
        <p:sp>
          <p:nvSpPr>
            <p:cNvPr id="1037" name="Rectangle 1036">
              <a:extLst>
                <a:ext uri="{FF2B5EF4-FFF2-40B4-BE49-F238E27FC236}">
                  <a16:creationId xmlns:a16="http://schemas.microsoft.com/office/drawing/2014/main" id="{CDC64AC7-DD1E-C86C-F435-C25B70017DEC}"/>
                </a:ext>
              </a:extLst>
            </p:cNvPr>
            <p:cNvSpPr/>
            <p:nvPr/>
          </p:nvSpPr>
          <p:spPr>
            <a:xfrm>
              <a:off x="11110314" y="12262770"/>
              <a:ext cx="3240000" cy="432126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8" name="TextBox 1037">
              <a:extLst>
                <a:ext uri="{FF2B5EF4-FFF2-40B4-BE49-F238E27FC236}">
                  <a16:creationId xmlns:a16="http://schemas.microsoft.com/office/drawing/2014/main" id="{42F0CA0D-8919-5AAD-458D-812C7317264D}"/>
                </a:ext>
              </a:extLst>
            </p:cNvPr>
            <p:cNvSpPr txBox="1"/>
            <p:nvPr/>
          </p:nvSpPr>
          <p:spPr>
            <a:xfrm>
              <a:off x="11309581" y="13142292"/>
              <a:ext cx="2863751" cy="30469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Diverse set of 17 information retrieval queries </a:t>
              </a:r>
              <a:r>
                <a:rPr lang="en-US" sz="32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documents datasets.</a:t>
              </a:r>
              <a:endParaRPr kumimoji="0" lang="en-ZA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29" name="TextBox 1028">
              <a:extLst>
                <a:ext uri="{FF2B5EF4-FFF2-40B4-BE49-F238E27FC236}">
                  <a16:creationId xmlns:a16="http://schemas.microsoft.com/office/drawing/2014/main" id="{F26057F2-3747-F873-E3B9-AA3FD1169B95}"/>
                </a:ext>
              </a:extLst>
            </p:cNvPr>
            <p:cNvSpPr txBox="1"/>
            <p:nvPr/>
          </p:nvSpPr>
          <p:spPr>
            <a:xfrm>
              <a:off x="11894526" y="12432325"/>
              <a:ext cx="2115256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3200" b="1" u="sng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IR-Small</a:t>
              </a:r>
              <a:endParaRPr lang="en-ZA" sz="3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40" name="Group 1039">
            <a:extLst>
              <a:ext uri="{FF2B5EF4-FFF2-40B4-BE49-F238E27FC236}">
                <a16:creationId xmlns:a16="http://schemas.microsoft.com/office/drawing/2014/main" id="{5508F34F-B601-3F9D-1D83-DF8E59DD777A}"/>
              </a:ext>
            </a:extLst>
          </p:cNvPr>
          <p:cNvGrpSpPr/>
          <p:nvPr/>
        </p:nvGrpSpPr>
        <p:grpSpPr>
          <a:xfrm>
            <a:off x="14475290" y="12187991"/>
            <a:ext cx="3240000" cy="4320000"/>
            <a:chOff x="14504787" y="12226091"/>
            <a:chExt cx="3240000" cy="4320000"/>
          </a:xfrm>
          <a:solidFill>
            <a:srgbClr val="333F6D"/>
          </a:solidFill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78A8E24F-B62B-8DE2-FED3-349EB3A354AA}"/>
                </a:ext>
              </a:extLst>
            </p:cNvPr>
            <p:cNvSpPr/>
            <p:nvPr/>
          </p:nvSpPr>
          <p:spPr>
            <a:xfrm>
              <a:off x="14504787" y="12226091"/>
              <a:ext cx="3240000" cy="432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0" name="TextBox 1029">
              <a:extLst>
                <a:ext uri="{FF2B5EF4-FFF2-40B4-BE49-F238E27FC236}">
                  <a16:creationId xmlns:a16="http://schemas.microsoft.com/office/drawing/2014/main" id="{B818386E-6D0B-4AAB-1A25-5F9BA1E4AC61}"/>
                </a:ext>
              </a:extLst>
            </p:cNvPr>
            <p:cNvSpPr txBox="1"/>
            <p:nvPr/>
          </p:nvSpPr>
          <p:spPr>
            <a:xfrm>
              <a:off x="15046035" y="12439615"/>
              <a:ext cx="2574885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3200" b="1" u="sng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LearningQ</a:t>
              </a:r>
              <a:endParaRPr lang="en-ZA" sz="3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4" name="TextBox 1033">
              <a:extLst>
                <a:ext uri="{FF2B5EF4-FFF2-40B4-BE49-F238E27FC236}">
                  <a16:creationId xmlns:a16="http://schemas.microsoft.com/office/drawing/2014/main" id="{BDA4F27A-2E46-00E9-1C23-3D25DAFAB53A}"/>
                </a:ext>
              </a:extLst>
            </p:cNvPr>
            <p:cNvSpPr txBox="1"/>
            <p:nvPr/>
          </p:nvSpPr>
          <p:spPr>
            <a:xfrm>
              <a:off x="14509771" y="13166098"/>
              <a:ext cx="3235016" cy="304698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Contains questions and context pairs from an educational platform.</a:t>
              </a:r>
              <a:endParaRPr kumimoji="0" lang="en-ZA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041" name="Group 1040">
            <a:extLst>
              <a:ext uri="{FF2B5EF4-FFF2-40B4-BE49-F238E27FC236}">
                <a16:creationId xmlns:a16="http://schemas.microsoft.com/office/drawing/2014/main" id="{748DBEE6-E655-C812-A9F7-36E79A405631}"/>
              </a:ext>
            </a:extLst>
          </p:cNvPr>
          <p:cNvGrpSpPr/>
          <p:nvPr/>
        </p:nvGrpSpPr>
        <p:grpSpPr>
          <a:xfrm>
            <a:off x="17941138" y="12192642"/>
            <a:ext cx="3240000" cy="4320000"/>
            <a:chOff x="17970634" y="12217785"/>
            <a:chExt cx="3240000" cy="4320000"/>
          </a:xfrm>
          <a:solidFill>
            <a:srgbClr val="333F6D"/>
          </a:solidFill>
        </p:grpSpPr>
        <p:sp>
          <p:nvSpPr>
            <p:cNvPr id="1027" name="Rectangle 1026">
              <a:extLst>
                <a:ext uri="{FF2B5EF4-FFF2-40B4-BE49-F238E27FC236}">
                  <a16:creationId xmlns:a16="http://schemas.microsoft.com/office/drawing/2014/main" id="{D0DA6545-709B-495E-EB50-7BF44D3DFD7C}"/>
                </a:ext>
              </a:extLst>
            </p:cNvPr>
            <p:cNvSpPr/>
            <p:nvPr/>
          </p:nvSpPr>
          <p:spPr>
            <a:xfrm>
              <a:off x="17970634" y="12217785"/>
              <a:ext cx="3240000" cy="4320000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1" name="TextBox 1030">
              <a:extLst>
                <a:ext uri="{FF2B5EF4-FFF2-40B4-BE49-F238E27FC236}">
                  <a16:creationId xmlns:a16="http://schemas.microsoft.com/office/drawing/2014/main" id="{E8E19206-BC25-48C9-BE7B-FE7640F0FA77}"/>
                </a:ext>
              </a:extLst>
            </p:cNvPr>
            <p:cNvSpPr txBox="1"/>
            <p:nvPr/>
          </p:nvSpPr>
          <p:spPr>
            <a:xfrm>
              <a:off x="18115866" y="12453704"/>
              <a:ext cx="3087600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3200" b="1" u="sng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ReadingComp</a:t>
              </a:r>
              <a:endParaRPr lang="en-ZA" sz="32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6" name="TextBox 1035">
              <a:extLst>
                <a:ext uri="{FF2B5EF4-FFF2-40B4-BE49-F238E27FC236}">
                  <a16:creationId xmlns:a16="http://schemas.microsoft.com/office/drawing/2014/main" id="{BEC1D66C-8ABC-D246-4426-EA74FB51713B}"/>
                </a:ext>
              </a:extLst>
            </p:cNvPr>
            <p:cNvSpPr txBox="1"/>
            <p:nvPr/>
          </p:nvSpPr>
          <p:spPr>
            <a:xfrm>
              <a:off x="18075207" y="13185881"/>
              <a:ext cx="3083634" cy="255454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 collection of 5 question-answer datasets and their contexts.</a:t>
              </a:r>
              <a:endParaRPr kumimoji="0" lang="en-ZA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43803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3093</TotalTime>
  <Words>485</Words>
  <Application>Microsoft Office PowerPoint</Application>
  <PresentationFormat>Custom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Vere</dc:creator>
  <cp:lastModifiedBy>Liam Talberg</cp:lastModifiedBy>
  <cp:revision>45</cp:revision>
  <dcterms:created xsi:type="dcterms:W3CDTF">2023-10-02T08:07:55Z</dcterms:created>
  <dcterms:modified xsi:type="dcterms:W3CDTF">2023-10-13T17:20:18Z</dcterms:modified>
</cp:coreProperties>
</file>